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116744586614173"/>
          <c:y val="0"/>
          <c:w val="0.59204023129921257"/>
          <c:h val="0.8880602923191257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Donation Percentage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2A5-4629-B2A0-21B3C941946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2A5-4629-B2A0-21B3C941946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2A5-4629-B2A0-21B3C941946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2A5-4629-B2A0-21B3C941946F}"/>
              </c:ext>
            </c:extLst>
          </c:dPt>
          <c:cat>
            <c:strRef>
              <c:f>Sheet1!$A$2:$A$5</c:f>
              <c:strCache>
                <c:ptCount val="4"/>
                <c:pt idx="0">
                  <c:v>Private Donations</c:v>
                </c:pt>
                <c:pt idx="1">
                  <c:v>Grants</c:v>
                </c:pt>
                <c:pt idx="2">
                  <c:v>Merchandise Sales</c:v>
                </c:pt>
                <c:pt idx="3">
                  <c:v>Misc.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55</c:v>
                </c:pt>
                <c:pt idx="1">
                  <c:v>25</c:v>
                </c:pt>
                <c:pt idx="2">
                  <c:v>15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27-4AC8-8A40-C39CE11AAC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9/20/2023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9/20/2023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9/20/2023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9/20/2023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9/20/2023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9/20/2023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9/20/2023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9/20/2023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9/20/2023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9/20/2023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9/20/2023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9/20/2023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9/20/2023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9/20/2023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9/20/2023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9/20/2023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9/20/2023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9/20/2023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5" Type="http://schemas.openxmlformats.org/officeDocument/2006/relationships/image" Target="../media/image1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" y="2733709"/>
            <a:ext cx="8641576" cy="1373070"/>
          </a:xfrm>
        </p:spPr>
        <p:txBody>
          <a:bodyPr/>
          <a:lstStyle/>
          <a:p>
            <a:r>
              <a:rPr lang="en-US" dirty="0" smtClean="0"/>
              <a:t>Tail To Paw Animal Support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Bobbi Jo Evans, CEO/Founder</a:t>
            </a:r>
          </a:p>
          <a:p>
            <a:endParaRPr lang="en-US" dirty="0"/>
          </a:p>
          <a:p>
            <a:r>
              <a:rPr lang="en-US" dirty="0" smtClean="0"/>
              <a:t>Kate Williams, Co-Founder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575516" y="2922117"/>
            <a:ext cx="2012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Established 2016</a:t>
            </a:r>
          </a:p>
        </p:txBody>
      </p:sp>
    </p:spTree>
    <p:extLst>
      <p:ext uri="{BB962C8B-B14F-4D97-AF65-F5344CB8AC3E}">
        <p14:creationId xmlns:p14="http://schemas.microsoft.com/office/powerpoint/2010/main" val="642706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24"/>
    </mc:Choice>
    <mc:Fallback>
      <p:transition spd="slow" advTm="7524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Mission: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8724" y="2551611"/>
            <a:ext cx="103954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To ensure that all animals are provided an equal opportunity to remain in their homes, with loving and supportive owners, by providing basic medical, vaccinations, spay/neuter and food/supplies while assisting in case management of the household.</a:t>
            </a:r>
          </a:p>
        </p:txBody>
      </p:sp>
    </p:spTree>
    <p:extLst>
      <p:ext uri="{BB962C8B-B14F-4D97-AF65-F5344CB8AC3E}">
        <p14:creationId xmlns:p14="http://schemas.microsoft.com/office/powerpoint/2010/main" val="3501342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79"/>
    </mc:Choice>
    <mc:Fallback>
      <p:transition spd="slow" advTm="1257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Do: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61555" y="2351315"/>
            <a:ext cx="1112955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Basic Medical:</a:t>
            </a:r>
            <a:r>
              <a:rPr lang="en-US" sz="2000" b="1" dirty="0" smtClean="0"/>
              <a:t>  </a:t>
            </a:r>
            <a:r>
              <a:rPr lang="en-US" sz="2000" dirty="0" smtClean="0"/>
              <a:t>up to $300 per household, per year, to cover vaccinations, medical visits, </a:t>
            </a:r>
          </a:p>
          <a:p>
            <a:r>
              <a:rPr lang="en-US" sz="2000" dirty="0" smtClean="0"/>
              <a:t>                         emergency visits, etc. </a:t>
            </a:r>
          </a:p>
          <a:p>
            <a:endParaRPr lang="en-US" sz="2000" dirty="0"/>
          </a:p>
          <a:p>
            <a:r>
              <a:rPr lang="en-US" sz="2000" b="1" u="sng" dirty="0" smtClean="0"/>
              <a:t>Vaccinations</a:t>
            </a:r>
            <a:r>
              <a:rPr lang="en-US" sz="2000" dirty="0" smtClean="0"/>
              <a:t>:   to ensure that animals are allowed into shelters/warming centers and to </a:t>
            </a:r>
          </a:p>
          <a:p>
            <a:r>
              <a:rPr lang="en-US" sz="2000" dirty="0" smtClean="0"/>
              <a:t>                        remain with owners in their housing</a:t>
            </a:r>
          </a:p>
          <a:p>
            <a:endParaRPr lang="en-US" sz="2000" dirty="0"/>
          </a:p>
          <a:p>
            <a:r>
              <a:rPr lang="en-US" sz="2000" b="1" u="sng" dirty="0" smtClean="0"/>
              <a:t>Spay/Neuter</a:t>
            </a:r>
            <a:r>
              <a:rPr lang="en-US" sz="2000" dirty="0" smtClean="0"/>
              <a:t>:    certificates are assisted in obtaining through the State of CT or low-cost </a:t>
            </a:r>
          </a:p>
          <a:p>
            <a:r>
              <a:rPr lang="en-US" sz="2000" dirty="0" smtClean="0"/>
              <a:t>                         options provided and assisted with in payment via Nutmeg or POA</a:t>
            </a:r>
          </a:p>
          <a:p>
            <a:endParaRPr lang="en-US" sz="2000" dirty="0"/>
          </a:p>
          <a:p>
            <a:r>
              <a:rPr lang="en-US" sz="2000" b="1" u="sng" dirty="0" smtClean="0"/>
              <a:t>Food/Supplies</a:t>
            </a:r>
            <a:r>
              <a:rPr lang="en-US" sz="2000" dirty="0" smtClean="0"/>
              <a:t>:   up to $300 per household, per year for food / supplies including RX foods, RX </a:t>
            </a:r>
          </a:p>
          <a:p>
            <a:r>
              <a:rPr lang="en-US" sz="2000" dirty="0" smtClean="0"/>
              <a:t>                          supplies such as needles, etc.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259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45"/>
    </mc:Choice>
    <mc:Fallback>
      <p:transition spd="slow" advTm="28245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Management: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3177" y="2142309"/>
            <a:ext cx="1111213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Case management brings an individual into the home of the pet owner to ensure that </a:t>
            </a:r>
            <a:r>
              <a:rPr lang="en-US" sz="2200" smtClean="0"/>
              <a:t>the </a:t>
            </a:r>
            <a:r>
              <a:rPr lang="en-US" sz="2200" smtClean="0"/>
              <a:t>household is </a:t>
            </a:r>
            <a:r>
              <a:rPr lang="en-US" sz="2200" dirty="0" smtClean="0"/>
              <a:t>receiving all the benefits they are entitled to.  These may include, but are not limited to:</a:t>
            </a:r>
            <a:endParaRPr lang="en-US" sz="22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200" dirty="0" smtClean="0"/>
              <a:t>Medicaid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200" dirty="0" smtClean="0"/>
              <a:t>Medicare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200" dirty="0" smtClean="0"/>
              <a:t>SNAP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200" dirty="0" smtClean="0"/>
              <a:t>Energy Assistance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200" dirty="0" smtClean="0"/>
              <a:t>Renters Rebate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r>
              <a:rPr lang="en-US" sz="2200" dirty="0" smtClean="0"/>
              <a:t>We strive to provide wrap-around services to pet and pet owner to ensure longevity of their relationship and well-being.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48683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84"/>
    </mc:Choice>
    <mc:Fallback>
      <p:transition spd="slow" advTm="15384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are NOT a rescue, but we have taken in: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98956" y="2107474"/>
            <a:ext cx="81371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Medically needy “</a:t>
            </a:r>
            <a:r>
              <a:rPr lang="en-US" sz="2000" b="1" dirty="0" err="1" smtClean="0"/>
              <a:t>Handi</a:t>
            </a:r>
            <a:r>
              <a:rPr lang="en-US" sz="2000" b="1" dirty="0" smtClean="0"/>
              <a:t>-Cats” and those deemed “Less Desirable”</a:t>
            </a:r>
            <a:endParaRPr lang="en-US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5"/>
          <a:stretch/>
        </p:blipFill>
        <p:spPr>
          <a:xfrm>
            <a:off x="1785359" y="2567929"/>
            <a:ext cx="1524548" cy="17602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521" y="4595753"/>
            <a:ext cx="1524548" cy="20327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92" y="4573040"/>
            <a:ext cx="1955145" cy="20327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52" y="4584397"/>
            <a:ext cx="1938298" cy="20327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817" y="2587400"/>
            <a:ext cx="1305582" cy="17407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7" y="2528756"/>
            <a:ext cx="1238665" cy="16515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06" y="4573040"/>
            <a:ext cx="1450015" cy="20327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182" y="4573040"/>
            <a:ext cx="1454869" cy="20554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94506" y="2766476"/>
            <a:ext cx="1901757" cy="14263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3923" y="4827132"/>
            <a:ext cx="2032729" cy="15245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33581" y="2770475"/>
            <a:ext cx="1806872" cy="13551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171" y="681386"/>
            <a:ext cx="1632829" cy="12246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66" y="2544083"/>
            <a:ext cx="1655600" cy="18205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997" y="2645270"/>
            <a:ext cx="1610320" cy="136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30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27"/>
    </mc:Choice>
    <mc:Fallback>
      <p:transition spd="slow" advTm="10927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have assisted MANY animals to stay with their owners and lead successful lives: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4766" y="2211976"/>
            <a:ext cx="1863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Since 2016:</a:t>
            </a:r>
            <a:endParaRPr lang="en-US" sz="2400" dirty="0"/>
          </a:p>
        </p:txBody>
      </p:sp>
      <p:pic>
        <p:nvPicPr>
          <p:cNvPr id="4" name="Picture 3" descr="&lt;strong&gt;Cat Dog&lt;/strong&gt; friend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09" y="3013015"/>
            <a:ext cx="1526644" cy="1211731"/>
          </a:xfrm>
          <a:prstGeom prst="rect">
            <a:avLst/>
          </a:prstGeom>
        </p:spPr>
      </p:pic>
      <p:pic>
        <p:nvPicPr>
          <p:cNvPr id="5" name="Picture 4" descr="Tiny House Homestead: &lt;strong&gt;Pet&lt;/strong&gt; &lt;strong&gt;Food&lt;/strong&gt; Stor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705" y="3029795"/>
            <a:ext cx="1208314" cy="1208314"/>
          </a:xfrm>
          <a:prstGeom prst="rect">
            <a:avLst/>
          </a:prstGeom>
        </p:spPr>
      </p:pic>
      <p:pic>
        <p:nvPicPr>
          <p:cNvPr id="6" name="Picture 5" descr="Neutrois - Nonbinary Wik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608" y="3016432"/>
            <a:ext cx="1276894" cy="1276894"/>
          </a:xfrm>
          <a:prstGeom prst="rect">
            <a:avLst/>
          </a:prstGeom>
        </p:spPr>
      </p:pic>
      <p:pic>
        <p:nvPicPr>
          <p:cNvPr id="7" name="Picture 6" descr="&lt;strong&gt;Vaccines&lt;/strong&gt; for World's Most Deadly Infectious Diseases Unlikely - Science ..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366" y="3016432"/>
            <a:ext cx="2431869" cy="12767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59409" y="4432663"/>
            <a:ext cx="1526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177 assisted to stay with their owners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745540" y="4458900"/>
            <a:ext cx="15266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$22,429 worth of food and supplies provided to households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22733" y="4458900"/>
            <a:ext cx="1526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64 Spay/Neuter operations provided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637978" y="4432663"/>
            <a:ext cx="15266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51 </a:t>
            </a:r>
          </a:p>
          <a:p>
            <a:pPr algn="ctr"/>
            <a:r>
              <a:rPr lang="en-US" dirty="0" smtClean="0"/>
              <a:t>medical assistance and vaccinations provided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108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84"/>
    </mc:Choice>
    <mc:Fallback>
      <p:transition spd="slow" advTm="15484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We Do What We Do</a:t>
            </a:r>
            <a:endParaRPr lang="en-US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479594353"/>
              </p:ext>
            </p:extLst>
          </p:nvPr>
        </p:nvGraphicFramePr>
        <p:xfrm>
          <a:off x="3303451" y="1084474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28470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47"/>
    </mc:Choice>
    <mc:Fallback>
      <p:transition spd="slow" advTm="10447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You Can Help…………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57646" y="2272937"/>
            <a:ext cx="10456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Donations</a:t>
            </a:r>
            <a:r>
              <a:rPr lang="en-US" dirty="0" smtClean="0"/>
              <a:t>:  Tail to Paw can utilize monetary donations for medical costs for clients, as well as food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and supplies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7646" y="3461657"/>
            <a:ext cx="10949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Volunteer</a:t>
            </a:r>
            <a:r>
              <a:rPr lang="en-US" dirty="0" smtClean="0"/>
              <a:t>:   We are in need of additional Board Members who want to be actively involved in enhancing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our mission, expanding our reach and broadening our services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7646" y="4794069"/>
            <a:ext cx="96075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Spread the Word</a:t>
            </a:r>
            <a:r>
              <a:rPr lang="en-US" dirty="0" smtClean="0"/>
              <a:t>:  People can only assist when they know what and who needs the help.  </a:t>
            </a:r>
            <a:endParaRPr lang="en-US" dirty="0"/>
          </a:p>
          <a:p>
            <a:r>
              <a:rPr lang="en-US" dirty="0" smtClean="0"/>
              <a:t>                            Please share the word about Tail To Paw Animal Support and what we do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and how people can help us to help others.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303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19"/>
    </mc:Choice>
    <mc:Fallback>
      <p:transition spd="slow" advTm="13219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3" name="Picture 2" descr="&lt;strong&gt;Hand Print&lt;/strong&gt; Pink · Free vector graphic on Pixabay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056" y="2092955"/>
            <a:ext cx="2099866" cy="27192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63040" y="5451566"/>
            <a:ext cx="89302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No Animal Left Behind,     No Human Left Alone</a:t>
            </a:r>
            <a:endParaRPr lang="en-US" sz="3200" dirty="0"/>
          </a:p>
        </p:txBody>
      </p:sp>
      <p:pic>
        <p:nvPicPr>
          <p:cNvPr id="4" name="Picture 3" descr="Dog &lt;strong&gt;Paw Print&lt;/strong&gt; &lt;strong&gt;Prints&lt;/strong&gt; · Free vector graphic on Pixabay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2685">
            <a:off x="2760890" y="1877786"/>
            <a:ext cx="2999015" cy="599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89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00"/>
    </mc:Choice>
    <mc:Fallback>
      <p:transition spd="slow" advTm="86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201</TotalTime>
  <Words>418</Words>
  <Application>Microsoft Office PowerPoint</Application>
  <PresentationFormat>Widescreen</PresentationFormat>
  <Paragraphs>48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Trebuchet MS</vt:lpstr>
      <vt:lpstr>Berlin</vt:lpstr>
      <vt:lpstr>Tail To Paw Animal Support</vt:lpstr>
      <vt:lpstr>Our Mission:</vt:lpstr>
      <vt:lpstr>What We Do:</vt:lpstr>
      <vt:lpstr>Case Management:</vt:lpstr>
      <vt:lpstr>We are NOT a rescue, but we have taken in:</vt:lpstr>
      <vt:lpstr>We have assisted MANY animals to stay with their owners and lead successful lives:</vt:lpstr>
      <vt:lpstr>How We Do What We Do</vt:lpstr>
      <vt:lpstr>How You Can Help…………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Tail To Paw Animal Support</dc:title>
  <dc:creator>Bobbie Jo</dc:creator>
  <cp:lastModifiedBy>Bobbie Jo</cp:lastModifiedBy>
  <cp:revision>18</cp:revision>
  <dcterms:created xsi:type="dcterms:W3CDTF">2023-09-20T14:53:09Z</dcterms:created>
  <dcterms:modified xsi:type="dcterms:W3CDTF">2023-09-20T18:23:53Z</dcterms:modified>
</cp:coreProperties>
</file>